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73" r:id="rId4"/>
    <p:sldId id="258" r:id="rId5"/>
    <p:sldId id="259" r:id="rId6"/>
    <p:sldId id="261" r:id="rId7"/>
    <p:sldId id="262" r:id="rId8"/>
    <p:sldId id="264" r:id="rId9"/>
    <p:sldId id="275" r:id="rId10"/>
    <p:sldId id="270" r:id="rId11"/>
    <p:sldId id="265" r:id="rId12"/>
    <p:sldId id="267" r:id="rId13"/>
    <p:sldId id="266" r:id="rId14"/>
    <p:sldId id="268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6" autoAdjust="0"/>
    <p:restoredTop sz="94660"/>
  </p:normalViewPr>
  <p:slideViewPr>
    <p:cSldViewPr snapToGrid="0">
      <p:cViewPr>
        <p:scale>
          <a:sx n="74" d="100"/>
          <a:sy n="74" d="100"/>
        </p:scale>
        <p:origin x="-90" y="-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7B96-B290-4EE1-88E6-9433E33ABA37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451-6607-4CF5-83FF-9CB1AD07866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88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7B96-B290-4EE1-88E6-9433E33ABA37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451-6607-4CF5-83FF-9CB1AD078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9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7B96-B290-4EE1-88E6-9433E33ABA37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451-6607-4CF5-83FF-9CB1AD078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20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7B96-B290-4EE1-88E6-9433E33ABA37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451-6607-4CF5-83FF-9CB1AD078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4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7B96-B290-4EE1-88E6-9433E33ABA37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451-6607-4CF5-83FF-9CB1AD07866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604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7B96-B290-4EE1-88E6-9433E33ABA37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451-6607-4CF5-83FF-9CB1AD078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2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7B96-B290-4EE1-88E6-9433E33ABA37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451-6607-4CF5-83FF-9CB1AD078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44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7B96-B290-4EE1-88E6-9433E33ABA37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451-6607-4CF5-83FF-9CB1AD078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03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7B96-B290-4EE1-88E6-9433E33ABA37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451-6607-4CF5-83FF-9CB1AD078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3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7FD7B96-B290-4EE1-88E6-9433E33ABA37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680451-6607-4CF5-83FF-9CB1AD078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69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7B96-B290-4EE1-88E6-9433E33ABA37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0451-6607-4CF5-83FF-9CB1AD078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58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7FD7B96-B290-4EE1-88E6-9433E33ABA37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C680451-6607-4CF5-83FF-9CB1AD07866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39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hyperlink" Target="https://www.stopalcoholabuse.gov/statevideos/default.aspx?Stateid=2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carol.mullen@maryland.gov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Don’t Be a Friend.</a:t>
            </a:r>
            <a:br>
              <a:rPr lang="en-US" dirty="0" smtClean="0">
                <a:latin typeface="Arial Black" panose="020B0A04020102020204" pitchFamily="34" charset="0"/>
              </a:rPr>
            </a:br>
            <a:r>
              <a:rPr lang="en-US" dirty="0" smtClean="0">
                <a:latin typeface="Arial Black" panose="020B0A04020102020204" pitchFamily="34" charset="0"/>
              </a:rPr>
              <a:t>Be a Parent.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000" smtClean="0"/>
              <a:t>Carroll County, Maryland</a:t>
            </a:r>
          </a:p>
          <a:p>
            <a:r>
              <a:rPr lang="en-US" sz="4000" smtClean="0"/>
              <a:t>Social Host Awareness Media Campaign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835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40" y="41212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5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chemeClr val="tx1"/>
                </a:solidFill>
              </a:rPr>
              <a:t>Public Service Announcement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12166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SAMHSA 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produced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the Maryland Underage Drinking 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Video,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July 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2013. </a:t>
            </a:r>
            <a:endParaRPr lang="en-US" sz="4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7663" indent="-347663">
              <a:buNone/>
            </a:pPr>
            <a:endParaRPr lang="en-US" sz="4000" dirty="0" smtClean="0">
              <a:solidFill>
                <a:schemeClr val="accent1">
                  <a:lumMod val="75000"/>
                </a:schemeClr>
              </a:solidFill>
              <a:hlinkClick r:id="rId3" action="ppaction://hlinksldjump" tooltip="SAMHSA State Underage Drinking Video Link"/>
            </a:endParaRP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Our coalition wanted to expand the use of the video and social host prevention message to a broader audience by creating PSAs from the original video. </a:t>
            </a:r>
            <a:endParaRPr lang="en-US" sz="4000" dirty="0" smtClean="0">
              <a:solidFill>
                <a:schemeClr val="tx1"/>
              </a:solidFill>
              <a:hlinkClick r:id="rId3" action="ppaction://hlinksldjump" tooltip="SAMHSA State Underage Drinking Video Link"/>
            </a:endParaRPr>
          </a:p>
          <a:p>
            <a:endParaRPr lang="en-US" dirty="0" smtClean="0">
              <a:hlinkClick r:id="rId3" action="ppaction://hlinksldjump" tooltip="SAMHSA State Underage Drinking Video Link"/>
            </a:endParaRPr>
          </a:p>
          <a:p>
            <a:endParaRPr lang="en-US" dirty="0">
              <a:hlinkClick r:id="rId3" action="ppaction://hlinksldjump" tooltip="SAMHSA State Underage Drinking Video Link"/>
            </a:endParaRPr>
          </a:p>
          <a:p>
            <a:endParaRPr lang="en-US" dirty="0" smtClean="0">
              <a:hlinkClick r:id="rId3" action="ppaction://hlinksldjump" tooltip="SAMHSA State Underage Drinking Video Link"/>
            </a:endParaRPr>
          </a:p>
          <a:p>
            <a:endParaRPr lang="en-US" dirty="0">
              <a:hlinkClick r:id="rId3" action="ppaction://hlinksldjump" tooltip="SAMHSA State Underage Drinking Video Link"/>
            </a:endParaRPr>
          </a:p>
        </p:txBody>
      </p:sp>
    </p:spTree>
    <p:extLst>
      <p:ext uri="{BB962C8B-B14F-4D97-AF65-F5344CB8AC3E}">
        <p14:creationId xmlns:p14="http://schemas.microsoft.com/office/powerpoint/2010/main" val="269788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89" y="36060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9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/>
              <a:t>Print Uses</a:t>
            </a:r>
            <a:endParaRPr lang="en-US" sz="5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0280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tx1"/>
                </a:solidFill>
              </a:rPr>
              <a:t>Using video stills from the original video to show underage drinking consequences.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97280" y="3477986"/>
            <a:ext cx="4519749" cy="2269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97280" y="3314700"/>
            <a:ext cx="4519749" cy="2269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49680" y="3467100"/>
            <a:ext cx="4519749" cy="2269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02080" y="3619500"/>
            <a:ext cx="4519749" cy="2269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97281" y="3102430"/>
            <a:ext cx="4225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dirty="0" smtClean="0"/>
              <a:t>Bus</a:t>
            </a:r>
          </a:p>
          <a:p>
            <a:pPr marL="347663" indent="-34766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dirty="0" smtClean="0"/>
              <a:t>Newspaper</a:t>
            </a:r>
          </a:p>
          <a:p>
            <a:pPr marL="347663" indent="-34766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dirty="0" smtClean="0"/>
              <a:t>Billboards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5921828" y="3169639"/>
            <a:ext cx="5086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dirty="0" smtClean="0"/>
              <a:t>Posters</a:t>
            </a:r>
          </a:p>
          <a:p>
            <a:pPr marL="347663" indent="-34766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dirty="0" smtClean="0"/>
              <a:t>Coalition website </a:t>
            </a:r>
          </a:p>
          <a:p>
            <a:pPr marL="347663" indent="-34766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dirty="0" smtClean="0"/>
              <a:t>Social media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816430" y="5584371"/>
            <a:ext cx="10192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Don’t Be a Friend. Be a Parent.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0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5" y="502276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1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89" y="334851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8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/>
              <a:t>Connecting the Campaign to Our Environmental Strategies</a:t>
            </a:r>
            <a:endParaRPr lang="en-US" sz="5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99491" y="1937657"/>
            <a:ext cx="6532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Alcohol Retailer Compliance Checks</a:t>
            </a:r>
          </a:p>
          <a:p>
            <a:pPr marL="347663" indent="-347663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4000" dirty="0" smtClean="0"/>
              <a:t>Underage Drinking Tips Line</a:t>
            </a:r>
          </a:p>
          <a:p>
            <a:pPr marL="347663" indent="-347663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Sticker Shock</a:t>
            </a:r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0" y="1937657"/>
            <a:ext cx="4343401" cy="3516086"/>
          </a:xfr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2" r="40939" b="25887"/>
          <a:stretch/>
        </p:blipFill>
        <p:spPr>
          <a:xfrm>
            <a:off x="5713066" y="4492202"/>
            <a:ext cx="3869817" cy="223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0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42" y="0"/>
            <a:ext cx="5715000" cy="3333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0929" y="3004457"/>
            <a:ext cx="738051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Carol Mullen</a:t>
            </a:r>
          </a:p>
          <a:p>
            <a:pPr algn="ctr"/>
            <a:r>
              <a:rPr lang="en-US" sz="2000" b="1" dirty="0" smtClean="0"/>
              <a:t>Coalition Coordinator</a:t>
            </a:r>
          </a:p>
          <a:p>
            <a:pPr algn="ctr"/>
            <a:endParaRPr lang="en-US" sz="2000" b="1" dirty="0" smtClean="0"/>
          </a:p>
          <a:p>
            <a:pPr algn="ctr"/>
            <a:r>
              <a:rPr lang="en-US" sz="3600" dirty="0" smtClean="0"/>
              <a:t>410-876-4802</a:t>
            </a:r>
          </a:p>
          <a:p>
            <a:pPr algn="ctr"/>
            <a:r>
              <a:rPr lang="en-US" sz="3600" dirty="0" smtClean="0">
                <a:hlinkClick r:id="rId3"/>
              </a:rPr>
              <a:t>carol.mullen@maryland.gov</a:t>
            </a:r>
            <a:endParaRPr lang="en-US" sz="3600" dirty="0" smtClean="0"/>
          </a:p>
          <a:p>
            <a:pPr algn="ctr"/>
            <a:r>
              <a:rPr lang="en-US" sz="3600" dirty="0" smtClean="0">
                <a:hlinkClick r:id="rId4" action="ppaction://hlinksldjump"/>
              </a:rPr>
              <a:t>www.carroll-coalition.org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3192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/>
              <a:t>Carroll County, Maryland</a:t>
            </a:r>
            <a:endParaRPr lang="en-US" sz="5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4000" dirty="0" smtClean="0"/>
              <a:t>Rural/Suburban 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4000" dirty="0" smtClean="0"/>
              <a:t>Population of 71,714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4000" dirty="0" smtClean="0"/>
              <a:t>9 High </a:t>
            </a:r>
            <a:r>
              <a:rPr lang="en-US" sz="4000" dirty="0"/>
              <a:t>S</a:t>
            </a:r>
            <a:r>
              <a:rPr lang="en-US" sz="4000" dirty="0" smtClean="0"/>
              <a:t>chools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4000" dirty="0" smtClean="0"/>
              <a:t>2 Colleges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5282914" cy="4023360"/>
          </a:xfrm>
        </p:spPr>
        <p:txBody>
          <a:bodyPr>
            <a:norm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4000" dirty="0" smtClean="0"/>
              <a:t>Home of the Maryland </a:t>
            </a:r>
            <a:r>
              <a:rPr lang="en-US" sz="4000" dirty="0"/>
              <a:t>Wine Festival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4000" dirty="0"/>
              <a:t>Microbrew </a:t>
            </a:r>
            <a:r>
              <a:rPr lang="en-US" sz="4000" dirty="0" smtClean="0"/>
              <a:t>festivals </a:t>
            </a:r>
          </a:p>
          <a:p>
            <a:pPr marL="347663" indent="-3476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dirty="0" smtClean="0"/>
              <a:t>31 alcohol retailers in</a:t>
            </a:r>
          </a:p>
          <a:p>
            <a:pPr marL="347663" indent="-347663">
              <a:lnSpc>
                <a:spcPct val="100000"/>
              </a:lnSpc>
              <a:buNone/>
            </a:pPr>
            <a:r>
              <a:rPr lang="en-US" sz="4000" dirty="0" smtClean="0"/>
              <a:t>  Westminster</a:t>
            </a:r>
            <a:endParaRPr lang="en-US" sz="4000" dirty="0"/>
          </a:p>
          <a:p>
            <a:pPr>
              <a:buFont typeface="Arial" panose="020B0604020202020204" pitchFamily="34" charset="0"/>
              <a:buChar char="•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1177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44928"/>
            <a:ext cx="2631664" cy="135619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40971" y="1846052"/>
            <a:ext cx="9914709" cy="2219762"/>
          </a:xfrm>
        </p:spPr>
        <p:txBody>
          <a:bodyPr>
            <a:normAutofit/>
          </a:bodyPr>
          <a:lstStyle/>
          <a:p>
            <a:pPr algn="ctr"/>
            <a:r>
              <a:rPr lang="en-US" sz="3000" b="1" cap="none" dirty="0" smtClean="0">
                <a:solidFill>
                  <a:schemeClr val="tx1"/>
                </a:solidFill>
              </a:rPr>
              <a:t>Contributing Factors of Underage Drinking in Carroll County</a:t>
            </a:r>
          </a:p>
          <a:p>
            <a:r>
              <a:rPr lang="en-US" sz="3000" cap="none" dirty="0" smtClean="0"/>
              <a:t>Retail availability        Low perceived risk         Social availability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325" y="3407228"/>
            <a:ext cx="9144000" cy="2819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43400" y="702129"/>
            <a:ext cx="6812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SPF funded to reduce underage drinking in our community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/>
              <a:t>Social Availability</a:t>
            </a:r>
            <a:endParaRPr lang="en-US" sz="5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4000" dirty="0" smtClean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5000" dirty="0" smtClean="0"/>
              <a:t>86</a:t>
            </a:r>
            <a:r>
              <a:rPr lang="en-US" sz="5000" dirty="0"/>
              <a:t>% felt that adult hosting is at least somewhat a problem; </a:t>
            </a:r>
            <a:endParaRPr lang="en-US" sz="5000" dirty="0" smtClean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5000" dirty="0" smtClean="0"/>
              <a:t>23</a:t>
            </a:r>
            <a:r>
              <a:rPr lang="en-US" sz="5000" dirty="0"/>
              <a:t>% </a:t>
            </a:r>
            <a:r>
              <a:rPr lang="en-US" sz="5000" dirty="0" smtClean="0"/>
              <a:t>felt that it is a </a:t>
            </a:r>
            <a:r>
              <a:rPr lang="en-US" sz="5000" dirty="0"/>
              <a:t>serious </a:t>
            </a:r>
            <a:r>
              <a:rPr lang="en-US" sz="5000" dirty="0" smtClean="0"/>
              <a:t>problem.</a:t>
            </a:r>
          </a:p>
          <a:p>
            <a:pPr marL="0" indent="0">
              <a:buNone/>
            </a:pPr>
            <a:r>
              <a:rPr lang="en-US" sz="1500" dirty="0" smtClean="0"/>
              <a:t>                                                                                                                                       Source-MSPF Carroll County Needs Assessment</a:t>
            </a:r>
            <a:endParaRPr lang="en-US" sz="1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9957" y="751114"/>
            <a:ext cx="97644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</a:rPr>
              <a:t>“I have been to a house where alcohol was given to the teens by the parents.  I was one of those teens.  I didn’t mind it because the family was cool about it and that allowed me to relax and have a good time.  As long as they didn’t drive and put their keys away, they could drink.”                                 </a:t>
            </a:r>
          </a:p>
          <a:p>
            <a:r>
              <a:rPr lang="en-US" sz="40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</a:t>
            </a:r>
            <a:r>
              <a:rPr lang="en-US" sz="1400" i="1" dirty="0" smtClean="0"/>
              <a:t>Carroll County Coalition Against Underage Drinking Blog Post 2012                                      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58812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/>
              <a:t>Social Availability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552" y="1923007"/>
            <a:ext cx="10659291" cy="40233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5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5000" dirty="0" smtClean="0">
                <a:solidFill>
                  <a:schemeClr val="tx1"/>
                </a:solidFill>
              </a:rPr>
              <a:t>Easy or very easy for underage youth to obtain alcohol from: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5000" dirty="0" smtClean="0">
                <a:solidFill>
                  <a:schemeClr val="tx1"/>
                </a:solidFill>
              </a:rPr>
              <a:t>Older siblings (88%),</a:t>
            </a:r>
            <a:r>
              <a:rPr lang="en-US" sz="5000" dirty="0">
                <a:solidFill>
                  <a:schemeClr val="tx1"/>
                </a:solidFill>
              </a:rPr>
              <a:t> </a:t>
            </a:r>
            <a:endParaRPr lang="en-US" sz="5000" dirty="0" smtClean="0">
              <a:solidFill>
                <a:schemeClr val="tx1"/>
              </a:solidFill>
            </a:endParaRP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5000" dirty="0" smtClean="0">
                <a:solidFill>
                  <a:schemeClr val="tx1"/>
                </a:solidFill>
              </a:rPr>
              <a:t>Parents (75%), and 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5000" dirty="0">
                <a:solidFill>
                  <a:schemeClr val="tx1"/>
                </a:solidFill>
              </a:rPr>
              <a:t>F</a:t>
            </a:r>
            <a:r>
              <a:rPr lang="en-US" sz="5000" dirty="0" smtClean="0">
                <a:solidFill>
                  <a:schemeClr val="tx1"/>
                </a:solidFill>
              </a:rPr>
              <a:t>riends (100%).</a:t>
            </a:r>
          </a:p>
          <a:p>
            <a:pPr marL="0" indent="0">
              <a:buNone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                  </a:t>
            </a:r>
          </a:p>
          <a:p>
            <a:pPr marL="0" indent="0">
              <a:buNone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                                                                                                                                                 Source-MSPF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Carroll County Needs Assessment</a:t>
            </a:r>
            <a:endParaRPr lang="en-US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1" y="1338942"/>
            <a:ext cx="10515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smtClean="0">
                <a:solidFill>
                  <a:schemeClr val="accent2">
                    <a:lumMod val="75000"/>
                  </a:schemeClr>
                </a:solidFill>
              </a:rPr>
              <a:t>“I think that now a days it is more important for a parent to be “cool” and try to be their child’s best friend instead of actually protecting them from something harmful.”</a:t>
            </a:r>
            <a:r>
              <a:rPr lang="en-US" sz="4000" i="1" dirty="0">
                <a:solidFill>
                  <a:srgbClr val="9B2D1F">
                    <a:lumMod val="75000"/>
                  </a:srgbClr>
                </a:solidFill>
              </a:rPr>
              <a:t> </a:t>
            </a:r>
            <a:endParaRPr lang="en-US" sz="4000" i="1" dirty="0" smtClean="0">
              <a:solidFill>
                <a:srgbClr val="9B2D1F">
                  <a:lumMod val="75000"/>
                </a:srgbClr>
              </a:solidFill>
            </a:endParaRPr>
          </a:p>
          <a:p>
            <a:r>
              <a:rPr lang="en-US" sz="4000" i="1" dirty="0" smtClean="0">
                <a:solidFill>
                  <a:srgbClr val="9B2D1F">
                    <a:lumMod val="75000"/>
                  </a:srgbClr>
                </a:solidFill>
              </a:rPr>
              <a:t>                                                </a:t>
            </a:r>
            <a:r>
              <a:rPr lang="en-US" sz="1400" i="1" dirty="0" smtClean="0">
                <a:solidFill>
                  <a:prstClr val="black"/>
                </a:solidFill>
              </a:rPr>
              <a:t>Carroll </a:t>
            </a:r>
            <a:r>
              <a:rPr lang="en-US" sz="1400" i="1" dirty="0">
                <a:solidFill>
                  <a:prstClr val="black"/>
                </a:solidFill>
              </a:rPr>
              <a:t>County Coalition Against Underage Drinking Blog Post </a:t>
            </a:r>
            <a:r>
              <a:rPr lang="en-US" sz="1400" i="1" dirty="0" smtClean="0">
                <a:solidFill>
                  <a:prstClr val="black"/>
                </a:solidFill>
              </a:rPr>
              <a:t>2012                                    </a:t>
            </a:r>
            <a:endParaRPr lang="en-US" sz="48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2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8"/>
            <a:ext cx="3200400" cy="283464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Arial Black" panose="020B0A04020102020204" pitchFamily="34" charset="0"/>
              </a:rPr>
              <a:t>Don’t be a Friend. </a:t>
            </a:r>
            <a:br>
              <a:rPr lang="en-US" sz="4000" b="1" dirty="0" smtClean="0">
                <a:latin typeface="Arial Black" panose="020B0A04020102020204" pitchFamily="34" charset="0"/>
              </a:rPr>
            </a:br>
            <a:r>
              <a:rPr lang="en-US" sz="4000" b="1" dirty="0" smtClean="0">
                <a:latin typeface="Arial Black" panose="020B0A04020102020204" pitchFamily="34" charset="0"/>
              </a:rPr>
              <a:t>Be a Parent. </a:t>
            </a:r>
            <a:br>
              <a:rPr lang="en-US" sz="4000" b="1" dirty="0" smtClean="0">
                <a:latin typeface="Arial Black" panose="020B0A04020102020204" pitchFamily="34" charset="0"/>
              </a:rPr>
            </a:br>
            <a:r>
              <a:rPr lang="en-US" sz="4000" dirty="0" smtClean="0"/>
              <a:t>The Campaign</a:t>
            </a: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Our Vision,</a:t>
            </a:r>
          </a:p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Supported by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SAMHSA</a:t>
            </a:r>
          </a:p>
        </p:txBody>
      </p:sp>
      <p:pic>
        <p:nvPicPr>
          <p:cNvPr id="1026" name="Picture 2" descr="https://encrypted-tbn0.gstatic.com/images?q=tbn:ANd9GcQ8b6oQGDsxWM8DKsmuUt6JF47ti1NZxe56lvj5RcijndRj2SBMIR1KSh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84" y="3477295"/>
            <a:ext cx="4156315" cy="287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72451" y="1073316"/>
            <a:ext cx="7625443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Campaign Goals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600" dirty="0" smtClean="0"/>
              <a:t>Parents aware of Maryland social hosting laws and consequences.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600" dirty="0" smtClean="0"/>
              <a:t>Consequences of underage drinking:</a:t>
            </a:r>
          </a:p>
          <a:p>
            <a:pPr marL="1028700" lvl="1" indent="-571500"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3600" dirty="0" smtClean="0"/>
              <a:t>Binge drinking,</a:t>
            </a:r>
          </a:p>
          <a:p>
            <a:pPr marL="1028700" lvl="1" indent="-571500"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3600" dirty="0" smtClean="0"/>
              <a:t>Alcohol poisoning,</a:t>
            </a:r>
          </a:p>
          <a:p>
            <a:pPr marL="1028700" lvl="1" indent="-571500"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3600" dirty="0" smtClean="0"/>
              <a:t>Sexual assault,</a:t>
            </a:r>
          </a:p>
          <a:p>
            <a:pPr marL="1028700" lvl="1" indent="-571500"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3600" dirty="0" smtClean="0"/>
              <a:t>DWI/DUI, and</a:t>
            </a:r>
          </a:p>
          <a:p>
            <a:pPr marL="1028700" lvl="1" indent="-571500"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3600" dirty="0" smtClean="0"/>
              <a:t>Alcohol dependence.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70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1" y="114141"/>
            <a:ext cx="6937999" cy="615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6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342</TotalTime>
  <Words>392</Words>
  <Application>Microsoft Office PowerPoint</Application>
  <PresentationFormat>Custom</PresentationFormat>
  <Paragraphs>72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Retrospect</vt:lpstr>
      <vt:lpstr>Don’t Be a Friend. Be a Parent.</vt:lpstr>
      <vt:lpstr>Carroll County, Maryland</vt:lpstr>
      <vt:lpstr>PowerPoint Presentation</vt:lpstr>
      <vt:lpstr>Social Availability</vt:lpstr>
      <vt:lpstr>PowerPoint Presentation</vt:lpstr>
      <vt:lpstr>Social Availability</vt:lpstr>
      <vt:lpstr>PowerPoint Presentation</vt:lpstr>
      <vt:lpstr>Don’t be a Friend.  Be a Parent.  The Campaign</vt:lpstr>
      <vt:lpstr>PowerPoint Presentation</vt:lpstr>
      <vt:lpstr>PowerPoint Presentation</vt:lpstr>
      <vt:lpstr>Public Service Announcement</vt:lpstr>
      <vt:lpstr>PowerPoint Presentation</vt:lpstr>
      <vt:lpstr>Print Uses</vt:lpstr>
      <vt:lpstr>PowerPoint Presentation</vt:lpstr>
      <vt:lpstr>PowerPoint Presentation</vt:lpstr>
      <vt:lpstr>Connecting the Campaign to Our Environmental Strategies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Don’t Be a Friend. Be a Parent.</dc:title>
  <dc:creator>Carol A. Mullen</dc:creator>
  <cp:lastModifiedBy>VM</cp:lastModifiedBy>
  <cp:revision>35</cp:revision>
  <dcterms:created xsi:type="dcterms:W3CDTF">2014-05-12T15:18:34Z</dcterms:created>
  <dcterms:modified xsi:type="dcterms:W3CDTF">2014-05-20T17:54:39Z</dcterms:modified>
</cp:coreProperties>
</file>